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394306-1BA5-433F-A24D-DE3F6EEB3AC7}" type="datetimeFigureOut">
              <a:rPr lang="it-IT" smtClean="0"/>
              <a:t>20/04/2020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9F4177-013D-441F-84DA-A589501660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1889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501BD-B1A0-457A-AB5E-11432765F54C}" type="datetimeFigureOut">
              <a:rPr lang="it-IT" smtClean="0"/>
              <a:t>20/04/2020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D7DF0-B045-4E45-A512-E7A80B7DBB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7293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501BD-B1A0-457A-AB5E-11432765F54C}" type="datetimeFigureOut">
              <a:rPr lang="it-IT" smtClean="0"/>
              <a:t>20/04/2020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D7DF0-B045-4E45-A512-E7A80B7DBB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7181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501BD-B1A0-457A-AB5E-11432765F54C}" type="datetimeFigureOut">
              <a:rPr lang="it-IT" smtClean="0"/>
              <a:t>20/04/2020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D7DF0-B045-4E45-A512-E7A80B7DBB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6608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501BD-B1A0-457A-AB5E-11432765F54C}" type="datetimeFigureOut">
              <a:rPr lang="it-IT" smtClean="0"/>
              <a:t>20/04/2020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D7DF0-B045-4E45-A512-E7A80B7DBB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1423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501BD-B1A0-457A-AB5E-11432765F54C}" type="datetimeFigureOut">
              <a:rPr lang="it-IT" smtClean="0"/>
              <a:t>20/04/2020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D7DF0-B045-4E45-A512-E7A80B7DBB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7836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501BD-B1A0-457A-AB5E-11432765F54C}" type="datetimeFigureOut">
              <a:rPr lang="it-IT" smtClean="0"/>
              <a:t>20/04/2020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D7DF0-B045-4E45-A512-E7A80B7DBB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7804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501BD-B1A0-457A-AB5E-11432765F54C}" type="datetimeFigureOut">
              <a:rPr lang="it-IT" smtClean="0"/>
              <a:t>20/04/2020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D7DF0-B045-4E45-A512-E7A80B7DBB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1123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501BD-B1A0-457A-AB5E-11432765F54C}" type="datetimeFigureOut">
              <a:rPr lang="it-IT" smtClean="0"/>
              <a:t>20/04/2020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D7DF0-B045-4E45-A512-E7A80B7DBB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575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501BD-B1A0-457A-AB5E-11432765F54C}" type="datetimeFigureOut">
              <a:rPr lang="it-IT" smtClean="0"/>
              <a:t>20/04/2020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D7DF0-B045-4E45-A512-E7A80B7DBB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0572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501BD-B1A0-457A-AB5E-11432765F54C}" type="datetimeFigureOut">
              <a:rPr lang="it-IT" smtClean="0"/>
              <a:t>20/04/2020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D7DF0-B045-4E45-A512-E7A80B7DBB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6849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501BD-B1A0-457A-AB5E-11432765F54C}" type="datetimeFigureOut">
              <a:rPr lang="it-IT" smtClean="0"/>
              <a:t>20/04/2020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D7DF0-B045-4E45-A512-E7A80B7DBB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0329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501BD-B1A0-457A-AB5E-11432765F54C}" type="datetimeFigureOut">
              <a:rPr lang="it-IT" smtClean="0"/>
              <a:t>20/04/2020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D7DF0-B045-4E45-A512-E7A80B7DBB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931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magine 9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62987" y="3005820"/>
            <a:ext cx="2590800" cy="3810000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00475" y="4638675"/>
            <a:ext cx="2595283" cy="2133600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417" y="8709"/>
            <a:ext cx="6197817" cy="2033030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013974" y="76247"/>
            <a:ext cx="4368825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TubInTrain</a:t>
            </a:r>
            <a:r>
              <a:rPr lang="it-IT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e-meeting </a:t>
            </a:r>
          </a:p>
          <a:p>
            <a:pPr algn="ctr"/>
            <a:r>
              <a:rPr lang="it-IT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29-30</a:t>
            </a:r>
            <a:r>
              <a:rPr lang="it-IT" sz="2800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  </a:t>
            </a:r>
            <a:r>
              <a:rPr lang="it-IT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April 2020</a:t>
            </a:r>
          </a:p>
          <a:p>
            <a:pPr algn="ctr"/>
            <a:endParaRPr lang="it-IT" sz="2000" baseline="30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it-IT" sz="2000" baseline="30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it-IT" sz="2000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it-IT" sz="2000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Zoom Platform</a:t>
            </a:r>
            <a:endParaRPr lang="it-IT" sz="2000" baseline="30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07975" y="2109277"/>
            <a:ext cx="5320937" cy="4693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>
                <a:solidFill>
                  <a:srgbClr val="CC00CC"/>
                </a:solidFill>
              </a:rPr>
              <a:t>Wednesday 29</a:t>
            </a:r>
            <a:r>
              <a:rPr lang="it-IT" sz="2000" baseline="30000" dirty="0" smtClean="0">
                <a:solidFill>
                  <a:srgbClr val="CC00CC"/>
                </a:solidFill>
              </a:rPr>
              <a:t>th</a:t>
            </a:r>
            <a:r>
              <a:rPr lang="it-IT" sz="2000" dirty="0" smtClean="0">
                <a:solidFill>
                  <a:srgbClr val="CC00CC"/>
                </a:solidFill>
              </a:rPr>
              <a:t> April</a:t>
            </a:r>
          </a:p>
          <a:p>
            <a:pPr algn="ctr"/>
            <a:endParaRPr lang="it-IT" sz="600" dirty="0" smtClean="0"/>
          </a:p>
          <a:p>
            <a:r>
              <a:rPr lang="it-IT" sz="1300" b="1" dirty="0" smtClean="0"/>
              <a:t>2.30 </a:t>
            </a:r>
            <a:r>
              <a:rPr lang="it-IT" sz="1300" b="1" dirty="0" err="1" smtClean="0"/>
              <a:t>pm</a:t>
            </a:r>
            <a:r>
              <a:rPr lang="it-IT" sz="1300" dirty="0" smtClean="0"/>
              <a:t>: Welcome (Prof. Passarella)</a:t>
            </a:r>
          </a:p>
          <a:p>
            <a:r>
              <a:rPr lang="it-IT" sz="1300" b="1" dirty="0" smtClean="0"/>
              <a:t>2.45 </a:t>
            </a:r>
            <a:r>
              <a:rPr lang="it-IT" sz="1300" b="1" dirty="0" err="1" smtClean="0"/>
              <a:t>pm</a:t>
            </a:r>
            <a:r>
              <a:rPr lang="it-IT" sz="1300" dirty="0" smtClean="0"/>
              <a:t>: </a:t>
            </a:r>
            <a:r>
              <a:rPr lang="en-US" sz="1300" i="1" dirty="0"/>
              <a:t>”</a:t>
            </a:r>
            <a:r>
              <a:rPr lang="en-US" sz="1300" i="1" dirty="0" smtClean="0"/>
              <a:t>Computer </a:t>
            </a:r>
            <a:r>
              <a:rPr lang="en-US" sz="1300" i="1" dirty="0"/>
              <a:t>aided molecular design and simulation of modulators of Tubulin-Tubulin and MAPs-Tubulin </a:t>
            </a:r>
            <a:r>
              <a:rPr lang="en-US" sz="1300" i="1" dirty="0" smtClean="0"/>
              <a:t>interactions.”</a:t>
            </a:r>
            <a:r>
              <a:rPr lang="it-IT" sz="1300" i="1" dirty="0" smtClean="0"/>
              <a:t> </a:t>
            </a:r>
            <a:r>
              <a:rPr lang="it-IT" sz="1300" b="1" dirty="0" smtClean="0"/>
              <a:t>Helena </a:t>
            </a:r>
            <a:r>
              <a:rPr lang="it-IT" sz="1300" b="1" dirty="0" err="1"/>
              <a:t>Perez</a:t>
            </a:r>
            <a:r>
              <a:rPr lang="it-IT" sz="1300" b="1" dirty="0"/>
              <a:t> </a:t>
            </a:r>
            <a:r>
              <a:rPr lang="it-IT" sz="1300" b="1" dirty="0" smtClean="0"/>
              <a:t>Pena</a:t>
            </a:r>
          </a:p>
          <a:p>
            <a:r>
              <a:rPr lang="en-US" sz="1300" dirty="0" smtClean="0"/>
              <a:t>Supervisor: Prof. </a:t>
            </a:r>
            <a:r>
              <a:rPr lang="en-US" sz="1300" dirty="0" err="1" smtClean="0"/>
              <a:t>Pieraccini</a:t>
            </a:r>
            <a:r>
              <a:rPr lang="en-US" sz="1300" dirty="0" smtClean="0"/>
              <a:t>, </a:t>
            </a:r>
            <a:r>
              <a:rPr lang="en-US" sz="1300" dirty="0" err="1" smtClean="0"/>
              <a:t>Università</a:t>
            </a:r>
            <a:r>
              <a:rPr lang="en-US" sz="1300" dirty="0" smtClean="0"/>
              <a:t> </a:t>
            </a:r>
            <a:r>
              <a:rPr lang="en-US" sz="1300" dirty="0" err="1" smtClean="0"/>
              <a:t>degli</a:t>
            </a:r>
            <a:r>
              <a:rPr lang="en-US" sz="1300" dirty="0" smtClean="0"/>
              <a:t> </a:t>
            </a:r>
            <a:r>
              <a:rPr lang="en-US" sz="1300" dirty="0" err="1" smtClean="0"/>
              <a:t>Studi</a:t>
            </a:r>
            <a:r>
              <a:rPr lang="en-US" sz="1300" dirty="0" smtClean="0"/>
              <a:t> di Milano.</a:t>
            </a:r>
            <a:endParaRPr lang="en-US" sz="1300" dirty="0"/>
          </a:p>
          <a:p>
            <a:r>
              <a:rPr lang="it-IT" sz="1300" b="1" dirty="0" smtClean="0"/>
              <a:t>3.00 </a:t>
            </a:r>
            <a:r>
              <a:rPr lang="it-IT" sz="1300" b="1" dirty="0" err="1" smtClean="0"/>
              <a:t>pm</a:t>
            </a:r>
            <a:r>
              <a:rPr lang="it-IT" sz="1300" dirty="0" smtClean="0"/>
              <a:t>: </a:t>
            </a:r>
            <a:r>
              <a:rPr lang="en-US" sz="1300" i="1" dirty="0"/>
              <a:t>”</a:t>
            </a:r>
            <a:r>
              <a:rPr lang="en-US" sz="1300" i="1" dirty="0" smtClean="0"/>
              <a:t>Molecular </a:t>
            </a:r>
            <a:r>
              <a:rPr lang="en-US" sz="1300" i="1" dirty="0"/>
              <a:t>Modeling and Virtual Screening for Rational Design of Tubulin-Protein Interaction </a:t>
            </a:r>
            <a:r>
              <a:rPr lang="en-US" sz="1300" i="1" dirty="0" smtClean="0"/>
              <a:t>Modulators.”</a:t>
            </a:r>
            <a:r>
              <a:rPr lang="it-IT" sz="1300" dirty="0" smtClean="0"/>
              <a:t> </a:t>
            </a:r>
            <a:r>
              <a:rPr lang="it-IT" sz="1300" b="1" dirty="0" err="1" smtClean="0"/>
              <a:t>Maxim</a:t>
            </a:r>
            <a:r>
              <a:rPr lang="it-IT" sz="1300" b="1" dirty="0" smtClean="0"/>
              <a:t> </a:t>
            </a:r>
            <a:r>
              <a:rPr lang="it-IT" sz="1300" b="1" dirty="0" err="1" smtClean="0"/>
              <a:t>Shevelev</a:t>
            </a:r>
            <a:r>
              <a:rPr lang="it-IT" sz="1300" b="1" dirty="0" smtClean="0"/>
              <a:t> </a:t>
            </a:r>
            <a:endParaRPr lang="it-IT" sz="1300" dirty="0" smtClean="0"/>
          </a:p>
          <a:p>
            <a:r>
              <a:rPr lang="it-IT" sz="1300" dirty="0" smtClean="0"/>
              <a:t>Supervisor: Prof. </a:t>
            </a:r>
            <a:r>
              <a:rPr lang="it-IT" sz="1300" dirty="0" err="1" smtClean="0"/>
              <a:t>Varnek</a:t>
            </a:r>
            <a:r>
              <a:rPr lang="it-IT" sz="1300" dirty="0" smtClean="0"/>
              <a:t> and Dr. </a:t>
            </a:r>
            <a:r>
              <a:rPr lang="it-IT" sz="1300" dirty="0" err="1" smtClean="0"/>
              <a:t>Horvath</a:t>
            </a:r>
            <a:r>
              <a:rPr lang="it-IT" sz="1300" dirty="0" smtClean="0"/>
              <a:t>, </a:t>
            </a:r>
            <a:r>
              <a:rPr lang="it-IT" sz="1300" dirty="0" err="1" smtClean="0"/>
              <a:t>University</a:t>
            </a:r>
            <a:r>
              <a:rPr lang="it-IT" sz="1300" dirty="0" smtClean="0"/>
              <a:t> of Strasbourg.</a:t>
            </a:r>
          </a:p>
          <a:p>
            <a:r>
              <a:rPr lang="it-IT" sz="1300" b="1" dirty="0" smtClean="0"/>
              <a:t>3.15 </a:t>
            </a:r>
            <a:r>
              <a:rPr lang="it-IT" sz="1300" b="1" dirty="0" err="1" smtClean="0"/>
              <a:t>pm</a:t>
            </a:r>
            <a:r>
              <a:rPr lang="it-IT" sz="1300" dirty="0" smtClean="0"/>
              <a:t>: </a:t>
            </a:r>
            <a:r>
              <a:rPr lang="en-US" sz="1300" i="1" dirty="0"/>
              <a:t>”</a:t>
            </a:r>
            <a:r>
              <a:rPr lang="en-US" sz="1300" i="1" dirty="0" smtClean="0"/>
              <a:t>Development </a:t>
            </a:r>
            <a:r>
              <a:rPr lang="en-US" sz="1300" i="1" dirty="0"/>
              <a:t>of small molecules as MTs modulators acting on Tub-Tub interactions</a:t>
            </a:r>
            <a:r>
              <a:rPr lang="en-US" sz="1300" i="1" dirty="0" smtClean="0"/>
              <a:t>.” </a:t>
            </a:r>
            <a:r>
              <a:rPr lang="it-IT" sz="1300" b="1" dirty="0" err="1" smtClean="0"/>
              <a:t>Zlata</a:t>
            </a:r>
            <a:r>
              <a:rPr lang="it-IT" sz="1300" b="1" dirty="0" smtClean="0"/>
              <a:t> </a:t>
            </a:r>
            <a:r>
              <a:rPr lang="it-IT" sz="1300" b="1" dirty="0" err="1" smtClean="0"/>
              <a:t>Boiarska</a:t>
            </a:r>
            <a:r>
              <a:rPr lang="it-IT" sz="1300" b="1" dirty="0" smtClean="0"/>
              <a:t> </a:t>
            </a:r>
          </a:p>
          <a:p>
            <a:r>
              <a:rPr lang="it-IT" sz="1300" dirty="0" smtClean="0"/>
              <a:t>Supervisor: Prof. Passarella, </a:t>
            </a:r>
            <a:r>
              <a:rPr lang="en-US" sz="1300" dirty="0" err="1" smtClean="0"/>
              <a:t>Università</a:t>
            </a:r>
            <a:r>
              <a:rPr lang="en-US" sz="1300" dirty="0" smtClean="0"/>
              <a:t> </a:t>
            </a:r>
            <a:r>
              <a:rPr lang="en-US" sz="1300" dirty="0" err="1"/>
              <a:t>degli</a:t>
            </a:r>
            <a:r>
              <a:rPr lang="en-US" sz="1300" dirty="0"/>
              <a:t> </a:t>
            </a:r>
            <a:r>
              <a:rPr lang="en-US" sz="1300" dirty="0" err="1"/>
              <a:t>Studi</a:t>
            </a:r>
            <a:r>
              <a:rPr lang="en-US" sz="1300" dirty="0"/>
              <a:t> di </a:t>
            </a:r>
            <a:r>
              <a:rPr lang="en-US" sz="1300" dirty="0" smtClean="0"/>
              <a:t>Milano.</a:t>
            </a:r>
            <a:endParaRPr lang="it-IT" sz="1300" dirty="0" smtClean="0"/>
          </a:p>
          <a:p>
            <a:r>
              <a:rPr lang="it-IT" sz="1300" b="1" dirty="0" smtClean="0"/>
              <a:t>3.30 </a:t>
            </a:r>
            <a:r>
              <a:rPr lang="it-IT" sz="1300" b="1" dirty="0" err="1" smtClean="0"/>
              <a:t>pm</a:t>
            </a:r>
            <a:r>
              <a:rPr lang="it-IT" sz="1300" dirty="0" smtClean="0"/>
              <a:t>: </a:t>
            </a:r>
            <a:r>
              <a:rPr lang="en-US" sz="1300" i="1" dirty="0"/>
              <a:t>”</a:t>
            </a:r>
            <a:r>
              <a:rPr lang="en-US" sz="1300" i="1" dirty="0" smtClean="0"/>
              <a:t>Development of small molecules to modulate MT stability.” </a:t>
            </a:r>
            <a:r>
              <a:rPr lang="en-US" sz="1300" b="1" dirty="0" smtClean="0"/>
              <a:t>Anne Catherine Abel</a:t>
            </a:r>
            <a:r>
              <a:rPr lang="en-US" sz="1300" dirty="0" smtClean="0"/>
              <a:t> </a:t>
            </a:r>
          </a:p>
          <a:p>
            <a:r>
              <a:rPr lang="en-US" sz="1300" dirty="0" smtClean="0"/>
              <a:t>Supervisor: Dr. </a:t>
            </a:r>
            <a:r>
              <a:rPr lang="en-US" sz="1300" dirty="0" err="1" smtClean="0"/>
              <a:t>Prota</a:t>
            </a:r>
            <a:r>
              <a:rPr lang="en-US" sz="1300" dirty="0" smtClean="0"/>
              <a:t>, University of Basel and Paul </a:t>
            </a:r>
            <a:r>
              <a:rPr lang="en-US" sz="1300" dirty="0" err="1" smtClean="0"/>
              <a:t>Scherrer</a:t>
            </a:r>
            <a:r>
              <a:rPr lang="en-US" sz="1300" dirty="0" smtClean="0"/>
              <a:t> Institute.</a:t>
            </a:r>
            <a:endParaRPr lang="en-US" sz="1300" dirty="0"/>
          </a:p>
          <a:p>
            <a:r>
              <a:rPr lang="it-IT" sz="1300" b="1" dirty="0" smtClean="0"/>
              <a:t>3.45 </a:t>
            </a:r>
            <a:r>
              <a:rPr lang="it-IT" sz="1300" b="1" dirty="0" err="1" smtClean="0"/>
              <a:t>pm</a:t>
            </a:r>
            <a:r>
              <a:rPr lang="it-IT" sz="1300" i="1" dirty="0" smtClean="0"/>
              <a:t>: </a:t>
            </a:r>
            <a:r>
              <a:rPr lang="en-US" sz="1300" i="1" dirty="0"/>
              <a:t>”</a:t>
            </a:r>
            <a:r>
              <a:rPr lang="en-US" sz="1300" i="1" dirty="0" smtClean="0"/>
              <a:t>Development </a:t>
            </a:r>
            <a:r>
              <a:rPr lang="en-US" sz="1300" i="1" dirty="0"/>
              <a:t>of molecular probes acting on Tau/Tubulin and a-</a:t>
            </a:r>
            <a:r>
              <a:rPr lang="en-US" sz="1300" i="1" dirty="0" err="1"/>
              <a:t>Synuclein</a:t>
            </a:r>
            <a:r>
              <a:rPr lang="en-US" sz="1300" i="1" dirty="0"/>
              <a:t>/Tubulin </a:t>
            </a:r>
            <a:r>
              <a:rPr lang="en-US" sz="1300" i="1" dirty="0" smtClean="0"/>
              <a:t>interface.” </a:t>
            </a:r>
            <a:r>
              <a:rPr lang="it-IT" sz="1300" b="1" dirty="0" err="1" smtClean="0"/>
              <a:t>Kalliroi</a:t>
            </a:r>
            <a:r>
              <a:rPr lang="it-IT" sz="1300" b="1" dirty="0" smtClean="0"/>
              <a:t> </a:t>
            </a:r>
            <a:r>
              <a:rPr lang="it-IT" sz="1300" b="1" dirty="0" err="1" smtClean="0"/>
              <a:t>Peqini</a:t>
            </a:r>
            <a:r>
              <a:rPr lang="it-IT" sz="1300" b="1" dirty="0" smtClean="0"/>
              <a:t> </a:t>
            </a:r>
            <a:endParaRPr lang="it-IT" sz="1300" dirty="0" smtClean="0"/>
          </a:p>
          <a:p>
            <a:r>
              <a:rPr lang="it-IT" sz="1300" dirty="0" smtClean="0"/>
              <a:t>Supervisor: Prof. Pellegrino, Università degli Studi di Milano.</a:t>
            </a:r>
          </a:p>
          <a:p>
            <a:r>
              <a:rPr lang="it-IT" sz="1300" b="1" dirty="0" smtClean="0"/>
              <a:t>4.00 </a:t>
            </a:r>
            <a:r>
              <a:rPr lang="it-IT" sz="1300" b="1" dirty="0" err="1" smtClean="0"/>
              <a:t>pm</a:t>
            </a:r>
            <a:r>
              <a:rPr lang="it-IT" sz="1300" dirty="0" smtClean="0"/>
              <a:t>: </a:t>
            </a:r>
            <a:r>
              <a:rPr lang="en-US" sz="1300" i="1" dirty="0"/>
              <a:t>”</a:t>
            </a:r>
            <a:r>
              <a:rPr lang="en-US" sz="1300" i="1" dirty="0" smtClean="0"/>
              <a:t>Development </a:t>
            </a:r>
            <a:r>
              <a:rPr lang="en-US" sz="1300" i="1" dirty="0"/>
              <a:t>of inhibitors of Tau </a:t>
            </a:r>
            <a:r>
              <a:rPr lang="en-US" sz="1300" i="1" dirty="0" smtClean="0"/>
              <a:t>aggregation</a:t>
            </a:r>
            <a:r>
              <a:rPr lang="en-US" sz="1300" i="1" dirty="0"/>
              <a:t>”</a:t>
            </a:r>
            <a:r>
              <a:rPr lang="it-IT" sz="1300" i="1" dirty="0" smtClean="0"/>
              <a:t> </a:t>
            </a:r>
            <a:r>
              <a:rPr lang="it-IT" sz="1300" b="1" dirty="0" smtClean="0"/>
              <a:t>Davide Di Lorenzo</a:t>
            </a:r>
            <a:endParaRPr lang="it-IT" sz="1300" dirty="0" smtClean="0"/>
          </a:p>
          <a:p>
            <a:r>
              <a:rPr lang="it-IT" sz="1300" dirty="0" smtClean="0"/>
              <a:t>Supervisor: Prof. </a:t>
            </a:r>
            <a:r>
              <a:rPr lang="it-IT" sz="1300" dirty="0" err="1" smtClean="0"/>
              <a:t>Ongeri</a:t>
            </a:r>
            <a:r>
              <a:rPr lang="it-IT" sz="1300" dirty="0" smtClean="0"/>
              <a:t>, </a:t>
            </a:r>
            <a:r>
              <a:rPr lang="it-IT" sz="1300" dirty="0" err="1" smtClean="0"/>
              <a:t>UPSaclay</a:t>
            </a:r>
            <a:r>
              <a:rPr lang="it-IT" sz="1300" dirty="0" smtClean="0"/>
              <a:t> </a:t>
            </a:r>
            <a:r>
              <a:rPr lang="it-IT" sz="1300" dirty="0" err="1" smtClean="0"/>
              <a:t>University</a:t>
            </a:r>
            <a:r>
              <a:rPr lang="it-IT" sz="1300" dirty="0" smtClean="0"/>
              <a:t>.</a:t>
            </a:r>
          </a:p>
          <a:p>
            <a:r>
              <a:rPr lang="it-IT" sz="1300" b="1" dirty="0" smtClean="0"/>
              <a:t>4.15 </a:t>
            </a:r>
            <a:r>
              <a:rPr lang="it-IT" sz="1300" b="1" dirty="0" err="1" smtClean="0"/>
              <a:t>pm</a:t>
            </a:r>
            <a:r>
              <a:rPr lang="it-IT" sz="1300" dirty="0" smtClean="0"/>
              <a:t>: </a:t>
            </a:r>
            <a:r>
              <a:rPr lang="en-US" sz="1300" i="1" dirty="0"/>
              <a:t>”</a:t>
            </a:r>
            <a:r>
              <a:rPr lang="en-US" sz="1300" i="1" dirty="0" smtClean="0"/>
              <a:t>Development </a:t>
            </a:r>
            <a:r>
              <a:rPr lang="en-US" sz="1300" i="1" dirty="0"/>
              <a:t>of inhibitors of α-</a:t>
            </a:r>
            <a:r>
              <a:rPr lang="en-US" sz="1300" i="1" dirty="0" err="1"/>
              <a:t>Synuclein</a:t>
            </a:r>
            <a:r>
              <a:rPr lang="en-US" sz="1300" i="1" dirty="0"/>
              <a:t> </a:t>
            </a:r>
            <a:r>
              <a:rPr lang="en-US" sz="1300" i="1" dirty="0" smtClean="0"/>
              <a:t>aggregation</a:t>
            </a:r>
            <a:r>
              <a:rPr lang="en-US" sz="1300" i="1" dirty="0"/>
              <a:t>”</a:t>
            </a:r>
            <a:r>
              <a:rPr lang="it-IT" sz="1300" i="1" dirty="0" smtClean="0"/>
              <a:t> </a:t>
            </a:r>
            <a:r>
              <a:rPr lang="it-IT" sz="1300" b="1" dirty="0" smtClean="0"/>
              <a:t>Nicolò Bisi </a:t>
            </a:r>
            <a:endParaRPr lang="it-IT" sz="1300" dirty="0" smtClean="0"/>
          </a:p>
          <a:p>
            <a:r>
              <a:rPr lang="it-IT" sz="1300" dirty="0"/>
              <a:t>Supervisor: Prof. </a:t>
            </a:r>
            <a:r>
              <a:rPr lang="it-IT" sz="1300" dirty="0" err="1"/>
              <a:t>Ongeri</a:t>
            </a:r>
            <a:r>
              <a:rPr lang="it-IT" sz="1300" dirty="0"/>
              <a:t>, </a:t>
            </a:r>
            <a:r>
              <a:rPr lang="it-IT" sz="1300" dirty="0" err="1"/>
              <a:t>UPSaclay</a:t>
            </a:r>
            <a:r>
              <a:rPr lang="it-IT" sz="1300" dirty="0"/>
              <a:t> </a:t>
            </a:r>
            <a:r>
              <a:rPr lang="it-IT" sz="1300" dirty="0" err="1"/>
              <a:t>University</a:t>
            </a:r>
            <a:r>
              <a:rPr lang="it-IT" sz="1300" dirty="0" smtClean="0"/>
              <a:t>.</a:t>
            </a:r>
          </a:p>
          <a:p>
            <a:r>
              <a:rPr lang="it-IT" sz="1300" b="1" dirty="0" smtClean="0"/>
              <a:t>4.30 </a:t>
            </a:r>
            <a:r>
              <a:rPr lang="it-IT" sz="1300" b="1" dirty="0" err="1" smtClean="0"/>
              <a:t>pm</a:t>
            </a:r>
            <a:r>
              <a:rPr lang="it-IT" sz="1300" dirty="0" smtClean="0"/>
              <a:t>: Greetings</a:t>
            </a:r>
            <a:endParaRPr lang="it-IT" sz="13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6282971" y="1016515"/>
            <a:ext cx="5355772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err="1" smtClean="0">
                <a:solidFill>
                  <a:srgbClr val="CC00CC"/>
                </a:solidFill>
              </a:rPr>
              <a:t>Thursday</a:t>
            </a:r>
            <a:r>
              <a:rPr lang="it-IT" sz="2000" dirty="0" smtClean="0">
                <a:solidFill>
                  <a:srgbClr val="CC00CC"/>
                </a:solidFill>
              </a:rPr>
              <a:t> 30</a:t>
            </a:r>
            <a:r>
              <a:rPr lang="it-IT" sz="2000" baseline="30000" dirty="0" smtClean="0">
                <a:solidFill>
                  <a:srgbClr val="CC00CC"/>
                </a:solidFill>
              </a:rPr>
              <a:t>th</a:t>
            </a:r>
            <a:r>
              <a:rPr lang="it-IT" sz="2000" dirty="0" smtClean="0">
                <a:solidFill>
                  <a:srgbClr val="CC00CC"/>
                </a:solidFill>
              </a:rPr>
              <a:t> April</a:t>
            </a:r>
          </a:p>
          <a:p>
            <a:pPr algn="ctr"/>
            <a:endParaRPr lang="it-IT" sz="600" dirty="0" smtClean="0"/>
          </a:p>
          <a:p>
            <a:r>
              <a:rPr lang="it-IT" sz="1300" b="1" dirty="0" smtClean="0"/>
              <a:t>2.30 </a:t>
            </a:r>
            <a:r>
              <a:rPr lang="it-IT" sz="1300" b="1" dirty="0" err="1" smtClean="0"/>
              <a:t>pm</a:t>
            </a:r>
            <a:r>
              <a:rPr lang="it-IT" sz="1300" dirty="0" smtClean="0"/>
              <a:t>: Welcome (Prof. Passarella)</a:t>
            </a:r>
          </a:p>
          <a:p>
            <a:r>
              <a:rPr lang="it-IT" sz="1300" b="1" dirty="0" smtClean="0"/>
              <a:t>2.45 </a:t>
            </a:r>
            <a:r>
              <a:rPr lang="it-IT" sz="1300" b="1" dirty="0" err="1" smtClean="0"/>
              <a:t>pm</a:t>
            </a:r>
            <a:r>
              <a:rPr lang="it-IT" sz="1300" dirty="0" smtClean="0"/>
              <a:t>: </a:t>
            </a:r>
            <a:r>
              <a:rPr lang="en-US" sz="1300" i="1" dirty="0"/>
              <a:t>”</a:t>
            </a:r>
            <a:r>
              <a:rPr lang="en-US" sz="1300" i="1" dirty="0" smtClean="0"/>
              <a:t>Dissecting </a:t>
            </a:r>
            <a:r>
              <a:rPr lang="en-US" sz="1300" i="1" dirty="0"/>
              <a:t>the interaction of α-</a:t>
            </a:r>
            <a:r>
              <a:rPr lang="en-US" sz="1300" i="1" dirty="0" err="1"/>
              <a:t>Synuclein</a:t>
            </a:r>
            <a:r>
              <a:rPr lang="en-US" sz="1300" i="1" dirty="0"/>
              <a:t> with </a:t>
            </a:r>
            <a:r>
              <a:rPr lang="en-US" sz="1300" i="1" dirty="0" smtClean="0"/>
              <a:t>tubulin/microtubules.” </a:t>
            </a:r>
            <a:r>
              <a:rPr lang="it-IT" sz="1300" b="1" dirty="0" err="1" smtClean="0"/>
              <a:t>Josine</a:t>
            </a:r>
            <a:r>
              <a:rPr lang="it-IT" sz="1300" b="1" dirty="0" smtClean="0"/>
              <a:t> </a:t>
            </a:r>
            <a:r>
              <a:rPr lang="it-IT" sz="1300" b="1" dirty="0" err="1" smtClean="0"/>
              <a:t>Kothuis</a:t>
            </a:r>
            <a:r>
              <a:rPr lang="it-IT" sz="1300" dirty="0" smtClean="0"/>
              <a:t> </a:t>
            </a:r>
          </a:p>
          <a:p>
            <a:r>
              <a:rPr lang="it-IT" sz="1300" dirty="0" smtClean="0"/>
              <a:t>Supervisor: Prof. Cappelletti, Università degli Studi di Milano. </a:t>
            </a:r>
          </a:p>
          <a:p>
            <a:r>
              <a:rPr lang="it-IT" sz="1300" b="1" dirty="0" smtClean="0"/>
              <a:t>3.00 </a:t>
            </a:r>
            <a:r>
              <a:rPr lang="it-IT" sz="1300" b="1" dirty="0" err="1" smtClean="0"/>
              <a:t>pm</a:t>
            </a:r>
            <a:r>
              <a:rPr lang="it-IT" sz="1300" dirty="0" smtClean="0"/>
              <a:t>: </a:t>
            </a:r>
            <a:r>
              <a:rPr lang="en-US" sz="1300" i="1" dirty="0"/>
              <a:t>”</a:t>
            </a:r>
            <a:r>
              <a:rPr lang="en-US" sz="1300" i="1" dirty="0" smtClean="0"/>
              <a:t>Evaluation </a:t>
            </a:r>
            <a:r>
              <a:rPr lang="en-US" sz="1300" i="1" dirty="0"/>
              <a:t>of the interaction of MAPs and small molecules with Tub and </a:t>
            </a:r>
            <a:r>
              <a:rPr lang="en-US" sz="1300" i="1" dirty="0" err="1"/>
              <a:t>MTs.</a:t>
            </a:r>
            <a:r>
              <a:rPr lang="en-US" sz="1300" i="1" dirty="0"/>
              <a:t> In cells evaluation</a:t>
            </a:r>
            <a:r>
              <a:rPr lang="en-US" sz="1300" i="1" dirty="0" smtClean="0"/>
              <a:t>.” </a:t>
            </a:r>
            <a:r>
              <a:rPr lang="it-IT" sz="1300" b="1" dirty="0" smtClean="0"/>
              <a:t>Francesca </a:t>
            </a:r>
            <a:r>
              <a:rPr lang="it-IT" sz="1300" b="1" dirty="0" err="1" smtClean="0"/>
              <a:t>Bonato</a:t>
            </a:r>
            <a:r>
              <a:rPr lang="it-IT" sz="1300" b="1" dirty="0" smtClean="0"/>
              <a:t> </a:t>
            </a:r>
            <a:endParaRPr lang="it-IT" sz="1300" dirty="0" smtClean="0"/>
          </a:p>
          <a:p>
            <a:r>
              <a:rPr lang="it-IT" sz="1300" dirty="0" smtClean="0"/>
              <a:t>Supervisor: Prof. Diaz, </a:t>
            </a:r>
            <a:r>
              <a:rPr lang="es-ES" sz="1300" dirty="0"/>
              <a:t>Centro de Investigaciones Biológicas and Universidad Internacional Menéndez </a:t>
            </a:r>
            <a:r>
              <a:rPr lang="es-ES" sz="1300" dirty="0" smtClean="0"/>
              <a:t>Pelayo.</a:t>
            </a:r>
            <a:endParaRPr lang="it-IT" sz="1300" dirty="0" smtClean="0"/>
          </a:p>
          <a:p>
            <a:r>
              <a:rPr lang="it-IT" sz="1300" b="1" dirty="0" smtClean="0"/>
              <a:t>3.15 </a:t>
            </a:r>
            <a:r>
              <a:rPr lang="it-IT" sz="1300" b="1" dirty="0" err="1" smtClean="0"/>
              <a:t>pm</a:t>
            </a:r>
            <a:r>
              <a:rPr lang="it-IT" sz="1300" dirty="0" smtClean="0"/>
              <a:t>: </a:t>
            </a:r>
            <a:r>
              <a:rPr lang="en-US" sz="1300" i="1" dirty="0"/>
              <a:t>”</a:t>
            </a:r>
            <a:r>
              <a:rPr lang="en-US" sz="1300" i="1" dirty="0" smtClean="0"/>
              <a:t>Impact </a:t>
            </a:r>
            <a:r>
              <a:rPr lang="en-US" sz="1300" i="1" dirty="0"/>
              <a:t>of small molecules on neuronal microtubule (MT) assembly and MT dynamics by quantitative live cell imaging of model neurons</a:t>
            </a:r>
            <a:r>
              <a:rPr lang="en-US" sz="1300" i="1" dirty="0" smtClean="0"/>
              <a:t>.” </a:t>
            </a:r>
            <a:r>
              <a:rPr lang="it-IT" sz="1300" b="1" dirty="0" smtClean="0"/>
              <a:t>Simone Attanasio </a:t>
            </a:r>
            <a:endParaRPr lang="it-IT" sz="1300" dirty="0" smtClean="0"/>
          </a:p>
          <a:p>
            <a:r>
              <a:rPr lang="it-IT" sz="1300" dirty="0" smtClean="0"/>
              <a:t>Supervisor: Prof. Brandt, </a:t>
            </a:r>
            <a:r>
              <a:rPr lang="it-IT" sz="1300" dirty="0" err="1" smtClean="0"/>
              <a:t>University</a:t>
            </a:r>
            <a:r>
              <a:rPr lang="it-IT" sz="1300" dirty="0" smtClean="0"/>
              <a:t> of Osnabrück.</a:t>
            </a:r>
          </a:p>
          <a:p>
            <a:r>
              <a:rPr lang="it-IT" sz="1300" b="1" dirty="0" smtClean="0"/>
              <a:t>3.30 </a:t>
            </a:r>
            <a:r>
              <a:rPr lang="it-IT" sz="1300" b="1" dirty="0" err="1" smtClean="0"/>
              <a:t>pm</a:t>
            </a:r>
            <a:r>
              <a:rPr lang="it-IT" sz="1300" dirty="0" smtClean="0"/>
              <a:t>: </a:t>
            </a:r>
            <a:r>
              <a:rPr lang="en-US" sz="1300" i="1" dirty="0"/>
              <a:t>”</a:t>
            </a:r>
            <a:r>
              <a:rPr lang="en-US" sz="1300" i="1" dirty="0" smtClean="0"/>
              <a:t>Impact </a:t>
            </a:r>
            <a:r>
              <a:rPr lang="en-US" sz="1300" i="1" dirty="0"/>
              <a:t>of small molecules and peptides on Tau-MT interaction and tau aggregation in primary peripheral neurons and models of Alzheimer’s and Parkinson’s disease</a:t>
            </a:r>
            <a:r>
              <a:rPr lang="en-US" sz="1300" i="1" dirty="0" smtClean="0"/>
              <a:t>.” </a:t>
            </a:r>
            <a:r>
              <a:rPr lang="it-IT" sz="1300" b="1" dirty="0" smtClean="0"/>
              <a:t>Ahmed Osama </a:t>
            </a:r>
            <a:r>
              <a:rPr lang="it-IT" sz="1300" b="1" dirty="0" err="1" smtClean="0"/>
              <a:t>Abdelhamid</a:t>
            </a:r>
            <a:r>
              <a:rPr lang="it-IT" sz="1300" b="1" dirty="0" smtClean="0"/>
              <a:t> </a:t>
            </a:r>
            <a:r>
              <a:rPr lang="it-IT" sz="1300" b="1" dirty="0" err="1" smtClean="0"/>
              <a:t>Soliman</a:t>
            </a:r>
            <a:r>
              <a:rPr lang="it-IT" sz="1300" b="1" dirty="0" smtClean="0"/>
              <a:t> </a:t>
            </a:r>
            <a:endParaRPr lang="it-IT" sz="1300" dirty="0" smtClean="0"/>
          </a:p>
          <a:p>
            <a:r>
              <a:rPr lang="it-IT" sz="1300" dirty="0" smtClean="0"/>
              <a:t>Supervisor: </a:t>
            </a:r>
            <a:r>
              <a:rPr lang="it-IT" sz="1300" dirty="0"/>
              <a:t>Prof. Brandt, </a:t>
            </a:r>
            <a:r>
              <a:rPr lang="it-IT" sz="1300" dirty="0" err="1"/>
              <a:t>University</a:t>
            </a:r>
            <a:r>
              <a:rPr lang="it-IT" sz="1300" dirty="0"/>
              <a:t> of Osnabrück</a:t>
            </a:r>
            <a:r>
              <a:rPr lang="it-IT" sz="1300" dirty="0" smtClean="0"/>
              <a:t>.</a:t>
            </a:r>
          </a:p>
          <a:p>
            <a:r>
              <a:rPr lang="it-IT" sz="1300" b="1" dirty="0" smtClean="0"/>
              <a:t>3.45 </a:t>
            </a:r>
            <a:r>
              <a:rPr lang="it-IT" sz="1300" b="1" dirty="0" err="1" smtClean="0"/>
              <a:t>pm</a:t>
            </a:r>
            <a:r>
              <a:rPr lang="it-IT" sz="1300" dirty="0" smtClean="0"/>
              <a:t>: </a:t>
            </a:r>
            <a:r>
              <a:rPr lang="en-US" sz="1300" i="1" dirty="0"/>
              <a:t>”</a:t>
            </a:r>
            <a:r>
              <a:rPr lang="en-US" sz="1300" i="1" dirty="0" smtClean="0"/>
              <a:t>Systematic </a:t>
            </a:r>
            <a:r>
              <a:rPr lang="en-US" sz="1300" i="1" dirty="0"/>
              <a:t>assessment of cell and metabolic impacts of Microtubule Targeting Agents (MTA) in neurodegeneration and neuron models</a:t>
            </a:r>
            <a:r>
              <a:rPr lang="en-US" sz="1300" i="1" dirty="0" smtClean="0"/>
              <a:t>.” </a:t>
            </a:r>
            <a:r>
              <a:rPr lang="it-IT" sz="1300" b="1" dirty="0" smtClean="0"/>
              <a:t>Milo </a:t>
            </a:r>
            <a:r>
              <a:rPr lang="it-IT" sz="1300" b="1" dirty="0" err="1" smtClean="0"/>
              <a:t>Basellini</a:t>
            </a:r>
            <a:r>
              <a:rPr lang="it-IT" sz="1300" b="1" dirty="0" smtClean="0"/>
              <a:t> </a:t>
            </a:r>
            <a:endParaRPr lang="it-IT" sz="1300" dirty="0" smtClean="0"/>
          </a:p>
          <a:p>
            <a:r>
              <a:rPr lang="it-IT" sz="1300" dirty="0" smtClean="0"/>
              <a:t>Supervisor: Prof. Cascante, </a:t>
            </a:r>
            <a:r>
              <a:rPr lang="it-IT" sz="1300" dirty="0" err="1" smtClean="0"/>
              <a:t>University</a:t>
            </a:r>
            <a:r>
              <a:rPr lang="it-IT" sz="1300" dirty="0" smtClean="0"/>
              <a:t> of </a:t>
            </a:r>
            <a:r>
              <a:rPr lang="it-IT" sz="1300" dirty="0" err="1" smtClean="0"/>
              <a:t>Barcelona</a:t>
            </a:r>
            <a:r>
              <a:rPr lang="it-IT" sz="1300" dirty="0" smtClean="0"/>
              <a:t>.</a:t>
            </a:r>
          </a:p>
          <a:p>
            <a:r>
              <a:rPr lang="it-IT" sz="1300" b="1" dirty="0" smtClean="0"/>
              <a:t>4.00 </a:t>
            </a:r>
            <a:r>
              <a:rPr lang="it-IT" sz="1300" b="1" dirty="0" err="1" smtClean="0"/>
              <a:t>pm</a:t>
            </a:r>
            <a:r>
              <a:rPr lang="it-IT" sz="1300" dirty="0" smtClean="0"/>
              <a:t>: </a:t>
            </a:r>
            <a:r>
              <a:rPr lang="en-US" sz="1300" i="1" dirty="0"/>
              <a:t>”</a:t>
            </a:r>
            <a:r>
              <a:rPr lang="en-US" sz="1300" i="1" dirty="0" smtClean="0"/>
              <a:t>Development </a:t>
            </a:r>
            <a:r>
              <a:rPr lang="en-US" sz="1300" i="1" dirty="0"/>
              <a:t>of metabolic modelling tools to determine vulnerabilities associated with the metabolic reprogramming induced by MTA therapies on neurodegeneration models and in </a:t>
            </a:r>
            <a:r>
              <a:rPr lang="en-US" sz="1300" i="1" dirty="0" err="1"/>
              <a:t>silico</a:t>
            </a:r>
            <a:r>
              <a:rPr lang="en-US" sz="1300" i="1" dirty="0"/>
              <a:t> prediction of metabolic targets</a:t>
            </a:r>
            <a:r>
              <a:rPr lang="en-US" sz="1300" i="1" dirty="0" smtClean="0"/>
              <a:t>.” </a:t>
            </a:r>
            <a:r>
              <a:rPr lang="it-IT" sz="1300" b="1" dirty="0" smtClean="0"/>
              <a:t>Sai </a:t>
            </a:r>
            <a:r>
              <a:rPr lang="it-IT" sz="1300" b="1" dirty="0" err="1" smtClean="0"/>
              <a:t>Prashanth</a:t>
            </a:r>
            <a:endParaRPr lang="it-IT" sz="1300" b="1" dirty="0" smtClean="0"/>
          </a:p>
          <a:p>
            <a:r>
              <a:rPr lang="it-IT" sz="1300" dirty="0"/>
              <a:t>Supervisor: Prof. Cascante, </a:t>
            </a:r>
            <a:r>
              <a:rPr lang="it-IT" sz="1300" dirty="0" err="1"/>
              <a:t>University</a:t>
            </a:r>
            <a:r>
              <a:rPr lang="it-IT" sz="1300" dirty="0"/>
              <a:t> of </a:t>
            </a:r>
            <a:r>
              <a:rPr lang="it-IT" sz="1300" dirty="0" err="1"/>
              <a:t>Barcelona</a:t>
            </a:r>
            <a:r>
              <a:rPr lang="it-IT" sz="1300" dirty="0" smtClean="0"/>
              <a:t>.</a:t>
            </a:r>
            <a:r>
              <a:rPr lang="it-IT" sz="1300" b="1" dirty="0" smtClean="0"/>
              <a:t> </a:t>
            </a:r>
            <a:endParaRPr lang="it-IT" sz="1300" dirty="0" smtClean="0"/>
          </a:p>
          <a:p>
            <a:r>
              <a:rPr lang="it-IT" sz="1300" b="1" dirty="0" smtClean="0"/>
              <a:t>4.15 </a:t>
            </a:r>
            <a:r>
              <a:rPr lang="it-IT" sz="1300" b="1" dirty="0" err="1" smtClean="0"/>
              <a:t>pm</a:t>
            </a:r>
            <a:r>
              <a:rPr lang="it-IT" sz="1300" dirty="0" smtClean="0"/>
              <a:t>: Greetings </a:t>
            </a:r>
          </a:p>
          <a:p>
            <a:r>
              <a:rPr lang="it-IT" sz="1300" b="1" dirty="0" smtClean="0"/>
              <a:t>4.30 </a:t>
            </a:r>
            <a:r>
              <a:rPr lang="it-IT" sz="1300" b="1" dirty="0" err="1" smtClean="0"/>
              <a:t>pm</a:t>
            </a:r>
            <a:r>
              <a:rPr lang="it-IT" sz="1300" dirty="0" smtClean="0"/>
              <a:t>: </a:t>
            </a:r>
            <a:r>
              <a:rPr lang="it-IT" sz="1300" dirty="0" err="1" smtClean="0"/>
              <a:t>Supervisory</a:t>
            </a:r>
            <a:r>
              <a:rPr lang="it-IT" sz="1300" dirty="0" smtClean="0"/>
              <a:t> </a:t>
            </a:r>
            <a:r>
              <a:rPr lang="it-IT" sz="1300" dirty="0" err="1" smtClean="0"/>
              <a:t>board</a:t>
            </a:r>
            <a:r>
              <a:rPr lang="it-IT" sz="1300" dirty="0" smtClean="0"/>
              <a:t> meeting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6563439" y="76247"/>
            <a:ext cx="3427057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u="sng" dirty="0" err="1" smtClean="0"/>
              <a:t>Organizing</a:t>
            </a:r>
            <a:r>
              <a:rPr lang="it-IT" sz="1600" u="sng" dirty="0" smtClean="0"/>
              <a:t> </a:t>
            </a:r>
            <a:r>
              <a:rPr lang="it-IT" sz="1600" u="sng" dirty="0" err="1" smtClean="0"/>
              <a:t>commitee</a:t>
            </a:r>
            <a:r>
              <a:rPr lang="it-IT" sz="1400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300" dirty="0" smtClean="0"/>
              <a:t>Dr. Benedetta Santini, Project manager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300" dirty="0" smtClean="0"/>
              <a:t>Prof. Daniele Passarella, Università degli Studi di Milano</a:t>
            </a:r>
          </a:p>
        </p:txBody>
      </p:sp>
      <p:sp>
        <p:nvSpPr>
          <p:cNvPr id="3" name="AutoShape 2" descr="https://www.tubintrain.eu/wp-admin/admin-ajax.php?action=imgedit-preview&amp;_ajax_nonce=a0a9151393&amp;postid=306&amp;rand=2747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27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12" name="Immagine 11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8058" y="23223"/>
            <a:ext cx="1950244" cy="13411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6506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496</Words>
  <Application>Microsoft Office PowerPoint</Application>
  <PresentationFormat>Widescreen</PresentationFormat>
  <Paragraphs>43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Benedetta</dc:creator>
  <cp:lastModifiedBy>Benedetta</cp:lastModifiedBy>
  <cp:revision>28</cp:revision>
  <dcterms:created xsi:type="dcterms:W3CDTF">2020-04-14T09:11:07Z</dcterms:created>
  <dcterms:modified xsi:type="dcterms:W3CDTF">2020-04-20T10:04:44Z</dcterms:modified>
</cp:coreProperties>
</file>